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68" r:id="rId3"/>
    <p:sldId id="257" r:id="rId4"/>
    <p:sldId id="270" r:id="rId5"/>
    <p:sldId id="260" r:id="rId6"/>
    <p:sldId id="266" r:id="rId7"/>
    <p:sldId id="261" r:id="rId8"/>
    <p:sldId id="274" r:id="rId9"/>
    <p:sldId id="262" r:id="rId10"/>
    <p:sldId id="263" r:id="rId11"/>
    <p:sldId id="264" r:id="rId12"/>
    <p:sldId id="267" r:id="rId13"/>
    <p:sldId id="286" r:id="rId14"/>
    <p:sldId id="277" r:id="rId15"/>
    <p:sldId id="288" r:id="rId16"/>
    <p:sldId id="275" r:id="rId17"/>
    <p:sldId id="278" r:id="rId18"/>
    <p:sldId id="276" r:id="rId19"/>
    <p:sldId id="285" r:id="rId20"/>
    <p:sldId id="269" r:id="rId21"/>
    <p:sldId id="279" r:id="rId22"/>
    <p:sldId id="280" r:id="rId23"/>
    <p:sldId id="281" r:id="rId24"/>
    <p:sldId id="272" r:id="rId25"/>
    <p:sldId id="273" r:id="rId26"/>
    <p:sldId id="284" r:id="rId27"/>
    <p:sldId id="271" r:id="rId28"/>
    <p:sldId id="282" r:id="rId29"/>
    <p:sldId id="283" r:id="rId30"/>
    <p:sldId id="287" r:id="rId3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A76C2-5BD5-410A-9AB2-2189CF340FA7}" type="datetimeFigureOut">
              <a:rPr lang="es-CL" smtClean="0"/>
              <a:t>21-11-2014</a:t>
            </a:fld>
            <a:endParaRPr lang="es-C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FD56A-72DE-47A6-8694-FD970A0FED1C}" type="slidenum">
              <a:rPr lang="es-CL" smtClean="0"/>
              <a:t>‹#›</a:t>
            </a:fld>
            <a:endParaRPr lang="es-CL"/>
          </a:p>
        </p:txBody>
      </p:sp>
    </p:spTree>
    <p:extLst>
      <p:ext uri="{BB962C8B-B14F-4D97-AF65-F5344CB8AC3E}">
        <p14:creationId xmlns:p14="http://schemas.microsoft.com/office/powerpoint/2010/main" val="332910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L"/>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415219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96246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98763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405334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423034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Date Placeholder 4"/>
          <p:cNvSpPr>
            <a:spLocks noGrp="1"/>
          </p:cNvSpPr>
          <p:nvPr>
            <p:ph type="dt" sz="half" idx="10"/>
          </p:nvPr>
        </p:nvSpPr>
        <p:spPr/>
        <p:txBody>
          <a:bodyPr/>
          <a:lstStyle/>
          <a:p>
            <a:r>
              <a:rPr lang="es-CL" smtClean="0"/>
              <a:t>17-08-2014</a:t>
            </a:r>
            <a:endParaRPr lang="es-CL"/>
          </a:p>
        </p:txBody>
      </p:sp>
      <p:sp>
        <p:nvSpPr>
          <p:cNvPr id="6" name="Footer Placeholder 5"/>
          <p:cNvSpPr>
            <a:spLocks noGrp="1"/>
          </p:cNvSpPr>
          <p:nvPr>
            <p:ph type="ftr" sz="quarter" idx="11"/>
          </p:nvPr>
        </p:nvSpPr>
        <p:spPr/>
        <p:txBody>
          <a:bodyPr/>
          <a:lstStyle/>
          <a:p>
            <a:r>
              <a:rPr lang="en-US" smtClean="0"/>
              <a:t>Analysis by engineer Mr. Jose G. Aguilar ICIR &amp; ESP</a:t>
            </a:r>
            <a:endParaRPr lang="es-CL"/>
          </a:p>
        </p:txBody>
      </p:sp>
      <p:sp>
        <p:nvSpPr>
          <p:cNvPr id="7" name="Slide Number Placeholder 6"/>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139990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Date Placeholder 6"/>
          <p:cNvSpPr>
            <a:spLocks noGrp="1"/>
          </p:cNvSpPr>
          <p:nvPr>
            <p:ph type="dt" sz="half" idx="10"/>
          </p:nvPr>
        </p:nvSpPr>
        <p:spPr/>
        <p:txBody>
          <a:bodyPr/>
          <a:lstStyle/>
          <a:p>
            <a:r>
              <a:rPr lang="es-CL" smtClean="0"/>
              <a:t>17-08-2014</a:t>
            </a:r>
            <a:endParaRPr lang="es-CL"/>
          </a:p>
        </p:txBody>
      </p:sp>
      <p:sp>
        <p:nvSpPr>
          <p:cNvPr id="8" name="Footer Placeholder 7"/>
          <p:cNvSpPr>
            <a:spLocks noGrp="1"/>
          </p:cNvSpPr>
          <p:nvPr>
            <p:ph type="ftr" sz="quarter" idx="11"/>
          </p:nvPr>
        </p:nvSpPr>
        <p:spPr/>
        <p:txBody>
          <a:bodyPr/>
          <a:lstStyle/>
          <a:p>
            <a:r>
              <a:rPr lang="en-US" smtClean="0"/>
              <a:t>Analysis by engineer Mr. Jose G. Aguilar ICIR &amp; ESP</a:t>
            </a:r>
            <a:endParaRPr lang="es-CL"/>
          </a:p>
        </p:txBody>
      </p:sp>
      <p:sp>
        <p:nvSpPr>
          <p:cNvPr id="9" name="Slide Number Placeholder 8"/>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312465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262297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252916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s-CL" smtClean="0"/>
              <a:t>17-08-2014</a:t>
            </a:r>
            <a:endParaRPr lang="es-CL"/>
          </a:p>
        </p:txBody>
      </p:sp>
      <p:sp>
        <p:nvSpPr>
          <p:cNvPr id="6" name="Footer Placeholder 5"/>
          <p:cNvSpPr>
            <a:spLocks noGrp="1"/>
          </p:cNvSpPr>
          <p:nvPr>
            <p:ph type="ftr" sz="quarter" idx="11"/>
          </p:nvPr>
        </p:nvSpPr>
        <p:spPr/>
        <p:txBody>
          <a:bodyPr/>
          <a:lstStyle/>
          <a:p>
            <a:r>
              <a:rPr lang="en-US" smtClean="0"/>
              <a:t>Analysis by engineer Mr. Jose G. Aguilar ICIR &amp; ESP</a:t>
            </a:r>
            <a:endParaRPr lang="es-CL"/>
          </a:p>
        </p:txBody>
      </p:sp>
      <p:sp>
        <p:nvSpPr>
          <p:cNvPr id="7" name="Slide Number Placeholder 6"/>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91439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s-CL" smtClean="0"/>
              <a:t>17-08-2014</a:t>
            </a:r>
            <a:endParaRPr lang="es-CL"/>
          </a:p>
        </p:txBody>
      </p:sp>
      <p:sp>
        <p:nvSpPr>
          <p:cNvPr id="6" name="Footer Placeholder 5"/>
          <p:cNvSpPr>
            <a:spLocks noGrp="1"/>
          </p:cNvSpPr>
          <p:nvPr>
            <p:ph type="ftr" sz="quarter" idx="11"/>
          </p:nvPr>
        </p:nvSpPr>
        <p:spPr/>
        <p:txBody>
          <a:bodyPr/>
          <a:lstStyle/>
          <a:p>
            <a:r>
              <a:rPr lang="en-US" smtClean="0"/>
              <a:t>Analysis by engineer Mr. Jose G. Aguilar ICIR &amp; ESP</a:t>
            </a:r>
            <a:endParaRPr lang="es-CL"/>
          </a:p>
        </p:txBody>
      </p:sp>
      <p:sp>
        <p:nvSpPr>
          <p:cNvPr id="7" name="Slide Number Placeholder 6"/>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335152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CL" smtClean="0"/>
              <a:t>17-08-2014</a:t>
            </a:r>
            <a:endParaRPr lang="es-C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Analysis by engineer Mr. Jose G. Aguilar ICIR &amp; ESP</a:t>
            </a:r>
            <a:endParaRPr lang="es-C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14F2C-1A47-4DD6-B682-FD45EB6D8FEF}" type="slidenum">
              <a:rPr lang="es-CL" smtClean="0"/>
              <a:t>‹#›</a:t>
            </a:fld>
            <a:endParaRPr lang="es-CL"/>
          </a:p>
        </p:txBody>
      </p:sp>
    </p:spTree>
    <p:extLst>
      <p:ext uri="{BB962C8B-B14F-4D97-AF65-F5344CB8AC3E}">
        <p14:creationId xmlns:p14="http://schemas.microsoft.com/office/powerpoint/2010/main" val="278750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17-08-2014</a:t>
            </a:r>
            <a:endParaRPr lang="en-US" dirty="0"/>
          </a:p>
        </p:txBody>
      </p:sp>
      <p:sp>
        <p:nvSpPr>
          <p:cNvPr id="3" name="Footer Placeholder 2"/>
          <p:cNvSpPr>
            <a:spLocks noGrp="1"/>
          </p:cNvSpPr>
          <p:nvPr>
            <p:ph type="ftr" sz="quarter" idx="11"/>
          </p:nvPr>
        </p:nvSpPr>
        <p:spPr/>
        <p:txBody>
          <a:bodyPr/>
          <a:lstStyle/>
          <a:p>
            <a:r>
              <a:rPr lang="en-US" dirty="0" smtClean="0"/>
              <a:t>Analysis by engineer Mr. Jose G. Aguilar ICIR &amp; ESP</a:t>
            </a:r>
            <a:endParaRPr lang="en-US" dirty="0"/>
          </a:p>
        </p:txBody>
      </p:sp>
      <p:sp>
        <p:nvSpPr>
          <p:cNvPr id="4" name="Slide Number Placeholder 3"/>
          <p:cNvSpPr>
            <a:spLocks noGrp="1"/>
          </p:cNvSpPr>
          <p:nvPr>
            <p:ph type="sldNum" sz="quarter" idx="12"/>
          </p:nvPr>
        </p:nvSpPr>
        <p:spPr/>
        <p:txBody>
          <a:bodyPr/>
          <a:lstStyle/>
          <a:p>
            <a:fld id="{47114F2C-1A47-4DD6-B682-FD45EB6D8FEF}" type="slidenum">
              <a:rPr lang="en-US" smtClean="0"/>
              <a:t>1</a:t>
            </a:fld>
            <a:endParaRPr lang="en-US" dirty="0"/>
          </a:p>
        </p:txBody>
      </p:sp>
      <p:sp>
        <p:nvSpPr>
          <p:cNvPr id="5" name="TextBox 4"/>
          <p:cNvSpPr txBox="1"/>
          <p:nvPr/>
        </p:nvSpPr>
        <p:spPr>
          <a:xfrm>
            <a:off x="1605707" y="2275582"/>
            <a:ext cx="6193170" cy="1200329"/>
          </a:xfrm>
          <a:prstGeom prst="rect">
            <a:avLst/>
          </a:prstGeom>
          <a:noFill/>
        </p:spPr>
        <p:txBody>
          <a:bodyPr wrap="none" rtlCol="0">
            <a:spAutoFit/>
          </a:bodyPr>
          <a:lstStyle/>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Venezuela’s Willfully Induced </a:t>
            </a: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Electrical Crisis</a:t>
            </a: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2645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9144000" cy="3124200"/>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10</a:t>
            </a:fld>
            <a:endParaRPr lang="es-CL"/>
          </a:p>
        </p:txBody>
      </p:sp>
      <p:sp>
        <p:nvSpPr>
          <p:cNvPr id="6" name="TextBox 5"/>
          <p:cNvSpPr txBox="1"/>
          <p:nvPr/>
        </p:nvSpPr>
        <p:spPr>
          <a:xfrm>
            <a:off x="2649052" y="533400"/>
            <a:ext cx="4285148" cy="584775"/>
          </a:xfrm>
          <a:prstGeom prst="rect">
            <a:avLst/>
          </a:prstGeom>
          <a:noFill/>
        </p:spPr>
        <p:txBody>
          <a:bodyPr wrap="none" rtlCol="0">
            <a:spAutoFit/>
          </a:bodyPr>
          <a:lstStyle/>
          <a:p>
            <a:pPr algn="ctr"/>
            <a:r>
              <a:rPr lang="en-US" sz="3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Combined Cycle Plants</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7070"/>
            <a:ext cx="9144000" cy="3678330"/>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11</a:t>
            </a:fld>
            <a:endParaRPr lang="es-CL"/>
          </a:p>
        </p:txBody>
      </p:sp>
      <p:sp>
        <p:nvSpPr>
          <p:cNvPr id="6" name="TextBox 5"/>
          <p:cNvSpPr txBox="1"/>
          <p:nvPr/>
        </p:nvSpPr>
        <p:spPr>
          <a:xfrm>
            <a:off x="1988908" y="533400"/>
            <a:ext cx="5605445" cy="584775"/>
          </a:xfrm>
          <a:prstGeom prst="rect">
            <a:avLst/>
          </a:prstGeom>
          <a:noFill/>
        </p:spPr>
        <p:txBody>
          <a:bodyPr wrap="none" rtlCol="0">
            <a:spAutoFit/>
          </a:bodyPr>
          <a:lstStyle/>
          <a:p>
            <a:pPr algn="ctr"/>
            <a:r>
              <a:rPr lang="en-US" sz="3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New Corruption Dragon…</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dirty="0" smtClean="0"/>
              <a:t>Analysis by engineer Mr. Jose G. Aguilar ICIR &amp; ESP</a:t>
            </a:r>
            <a:endParaRPr lang="es-CL" dirty="0"/>
          </a:p>
        </p:txBody>
      </p:sp>
      <p:sp>
        <p:nvSpPr>
          <p:cNvPr id="4" name="Slide Number Placeholder 3"/>
          <p:cNvSpPr>
            <a:spLocks noGrp="1"/>
          </p:cNvSpPr>
          <p:nvPr>
            <p:ph type="sldNum" sz="quarter" idx="12"/>
          </p:nvPr>
        </p:nvSpPr>
        <p:spPr/>
        <p:txBody>
          <a:bodyPr/>
          <a:lstStyle/>
          <a:p>
            <a:fld id="{47114F2C-1A47-4DD6-B682-FD45EB6D8FEF}" type="slidenum">
              <a:rPr lang="es-CL" smtClean="0"/>
              <a:t>12</a:t>
            </a:fld>
            <a:endParaRPr lang="es-CL"/>
          </a:p>
        </p:txBody>
      </p:sp>
      <p:sp>
        <p:nvSpPr>
          <p:cNvPr id="5" name="TextBox 4"/>
          <p:cNvSpPr txBox="1"/>
          <p:nvPr/>
        </p:nvSpPr>
        <p:spPr>
          <a:xfrm>
            <a:off x="0" y="1505634"/>
            <a:ext cx="9144000" cy="3170099"/>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It is the year 2008 and the </a:t>
            </a:r>
            <a:r>
              <a:rPr lang="en-US" sz="2000" dirty="0" err="1">
                <a:latin typeface="Tahoma" panose="020B0604030504040204" pitchFamily="34" charset="0"/>
                <a:ea typeface="Tahoma" panose="020B0604030504040204" pitchFamily="34" charset="0"/>
                <a:cs typeface="Tahoma" panose="020B0604030504040204" pitchFamily="34" charset="0"/>
              </a:rPr>
              <a:t>Caroní</a:t>
            </a:r>
            <a:r>
              <a:rPr lang="en-US" sz="2000" dirty="0">
                <a:latin typeface="Tahoma" panose="020B0604030504040204" pitchFamily="34" charset="0"/>
                <a:ea typeface="Tahoma" panose="020B0604030504040204" pitchFamily="34" charset="0"/>
                <a:cs typeface="Tahoma" panose="020B0604030504040204" pitchFamily="34" charset="0"/>
              </a:rPr>
              <a:t> River continues to pour water into the </a:t>
            </a:r>
            <a:r>
              <a:rPr lang="en-US" sz="2000" dirty="0" err="1">
                <a:latin typeface="Tahoma" panose="020B0604030504040204" pitchFamily="34" charset="0"/>
                <a:ea typeface="Tahoma" panose="020B0604030504040204" pitchFamily="34" charset="0"/>
                <a:cs typeface="Tahoma" panose="020B0604030504040204" pitchFamily="34" charset="0"/>
              </a:rPr>
              <a:t>Guri</a:t>
            </a:r>
            <a:r>
              <a:rPr lang="en-US" sz="2000" dirty="0">
                <a:latin typeface="Tahoma" panose="020B0604030504040204" pitchFamily="34" charset="0"/>
                <a:ea typeface="Tahoma" panose="020B0604030504040204" pitchFamily="34" charset="0"/>
                <a:cs typeface="Tahoma" panose="020B0604030504040204" pitchFamily="34" charset="0"/>
              </a:rPr>
              <a:t> Reservoir in </a:t>
            </a:r>
            <a:r>
              <a:rPr lang="en-US" sz="2000" dirty="0" smtClean="0">
                <a:latin typeface="Tahoma" panose="020B0604030504040204" pitchFamily="34" charset="0"/>
                <a:ea typeface="Tahoma" panose="020B0604030504040204" pitchFamily="34" charset="0"/>
                <a:cs typeface="Tahoma" panose="020B0604030504040204" pitchFamily="34" charset="0"/>
              </a:rPr>
              <a:t>record numbers</a:t>
            </a:r>
            <a:r>
              <a:rPr lang="en-US" sz="2000" dirty="0">
                <a:latin typeface="Tahoma" panose="020B0604030504040204" pitchFamily="34" charset="0"/>
                <a:ea typeface="Tahoma" panose="020B0604030504040204" pitchFamily="34" charset="0"/>
                <a:cs typeface="Tahoma" panose="020B0604030504040204" pitchFamily="34" charset="0"/>
              </a:rPr>
              <a:t>, the country at large is unsuspecting that a looming </a:t>
            </a:r>
            <a:r>
              <a:rPr lang="en-US" sz="2000" b="1" dirty="0">
                <a:latin typeface="Tahoma" panose="020B0604030504040204" pitchFamily="34" charset="0"/>
                <a:ea typeface="Tahoma" panose="020B0604030504040204" pitchFamily="34" charset="0"/>
                <a:cs typeface="Tahoma" panose="020B0604030504040204" pitchFamily="34" charset="0"/>
              </a:rPr>
              <a:t>“Electrical Crisis” </a:t>
            </a:r>
            <a:r>
              <a:rPr lang="en-US" sz="2000" dirty="0">
                <a:latin typeface="Tahoma" panose="020B0604030504040204" pitchFamily="34" charset="0"/>
                <a:ea typeface="Tahoma" panose="020B0604030504040204" pitchFamily="34" charset="0"/>
                <a:cs typeface="Tahoma" panose="020B0604030504040204" pitchFamily="34" charset="0"/>
              </a:rPr>
              <a:t>in the electrical </a:t>
            </a:r>
            <a:r>
              <a:rPr lang="en-US" sz="2000" dirty="0" smtClean="0">
                <a:latin typeface="Tahoma" panose="020B0604030504040204" pitchFamily="34" charset="0"/>
                <a:ea typeface="Tahoma" panose="020B0604030504040204" pitchFamily="34" charset="0"/>
                <a:cs typeface="Tahoma" panose="020B0604030504040204" pitchFamily="34" charset="0"/>
              </a:rPr>
              <a:t>sector </a:t>
            </a:r>
            <a:r>
              <a:rPr lang="en-US" sz="2000" dirty="0">
                <a:latin typeface="Tahoma" panose="020B0604030504040204" pitchFamily="34" charset="0"/>
                <a:ea typeface="Tahoma" panose="020B0604030504040204" pitchFamily="34" charset="0"/>
                <a:cs typeface="Tahoma" panose="020B0604030504040204" pitchFamily="34" charset="0"/>
              </a:rPr>
              <a:t>is on the horizon. </a:t>
            </a:r>
            <a:r>
              <a:rPr lang="en-US" sz="2000" dirty="0" smtClean="0">
                <a:latin typeface="Tahoma" panose="020B0604030504040204" pitchFamily="34" charset="0"/>
                <a:ea typeface="Tahoma" panose="020B0604030504040204" pitchFamily="34" charset="0"/>
                <a:cs typeface="Tahoma" panose="020B0604030504040204" pitchFamily="34" charset="0"/>
              </a:rPr>
              <a:t>This is kept from the Public.</a:t>
            </a:r>
            <a:endParaRPr lang="es-CL" sz="2000" dirty="0">
              <a:latin typeface="Tahoma" panose="020B0604030504040204" pitchFamily="34" charset="0"/>
              <a:ea typeface="Tahoma" panose="020B0604030504040204" pitchFamily="34" charset="0"/>
              <a:cs typeface="Tahoma" panose="020B0604030504040204" pitchFamily="34" charset="0"/>
            </a:endParaRPr>
          </a:p>
          <a:p>
            <a:endParaRPr lang="en-US" sz="2000" dirty="0" smtClean="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However, at the highest spheres of power within the Venezuelan Government a special project </a:t>
            </a:r>
            <a:r>
              <a:rPr lang="en-US" sz="2000" dirty="0" smtClean="0">
                <a:latin typeface="Tahoma" panose="020B0604030504040204" pitchFamily="34" charset="0"/>
                <a:ea typeface="Tahoma" panose="020B0604030504040204" pitchFamily="34" charset="0"/>
                <a:cs typeface="Tahoma" panose="020B0604030504040204" pitchFamily="34" charset="0"/>
              </a:rPr>
              <a:t>christened </a:t>
            </a:r>
            <a:r>
              <a:rPr lang="en-US" sz="2000" b="1" dirty="0">
                <a:latin typeface="Tahoma" panose="020B0604030504040204" pitchFamily="34" charset="0"/>
                <a:ea typeface="Tahoma" panose="020B0604030504040204" pitchFamily="34" charset="0"/>
                <a:cs typeface="Tahoma" panose="020B0604030504040204" pitchFamily="34" charset="0"/>
              </a:rPr>
              <a:t>“</a:t>
            </a:r>
            <a:r>
              <a:rPr lang="en-US" sz="2000" b="1" dirty="0" err="1">
                <a:latin typeface="Tahoma" panose="020B0604030504040204" pitchFamily="34" charset="0"/>
                <a:ea typeface="Tahoma" panose="020B0604030504040204" pitchFamily="34" charset="0"/>
                <a:cs typeface="Tahoma" panose="020B0604030504040204" pitchFamily="34" charset="0"/>
              </a:rPr>
              <a:t>Emergencia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Eléctrica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hereafter referred to as the </a:t>
            </a:r>
            <a:r>
              <a:rPr lang="en-US" sz="2000" b="1" dirty="0">
                <a:latin typeface="Tahoma" panose="020B0604030504040204" pitchFamily="34" charset="0"/>
                <a:ea typeface="Tahoma" panose="020B0604030504040204" pitchFamily="34" charset="0"/>
                <a:cs typeface="Tahoma" panose="020B0604030504040204" pitchFamily="34" charset="0"/>
              </a:rPr>
              <a:t>Emergency, </a:t>
            </a:r>
            <a:r>
              <a:rPr lang="en-US" sz="2000" dirty="0">
                <a:latin typeface="Tahoma" panose="020B0604030504040204" pitchFamily="34" charset="0"/>
                <a:ea typeface="Tahoma" panose="020B0604030504040204" pitchFamily="34" charset="0"/>
                <a:cs typeface="Tahoma" panose="020B0604030504040204" pitchFamily="34" charset="0"/>
              </a:rPr>
              <a:t>was underway</a:t>
            </a:r>
            <a:r>
              <a:rPr lang="en-US" sz="2000" b="1" dirty="0">
                <a:latin typeface="Tahoma" panose="020B0604030504040204" pitchFamily="34" charset="0"/>
                <a:ea typeface="Tahoma" panose="020B0604030504040204" pitchFamily="34" charset="0"/>
                <a:cs typeface="Tahoma" panose="020B0604030504040204" pitchFamily="34" charset="0"/>
              </a:rPr>
              <a:t> a la </a:t>
            </a:r>
            <a:r>
              <a:rPr lang="en-US" sz="2000" b="1" dirty="0" smtClean="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Insider Trading” </a:t>
            </a:r>
            <a:r>
              <a:rPr lang="en-US" sz="2000" u="sng" dirty="0">
                <a:latin typeface="Tahoma" panose="020B0604030504040204" pitchFamily="34" charset="0"/>
                <a:ea typeface="Tahoma" panose="020B0604030504040204" pitchFamily="34" charset="0"/>
                <a:cs typeface="Tahoma" panose="020B0604030504040204" pitchFamily="34" charset="0"/>
              </a:rPr>
              <a:t>in complicity with the influential and </a:t>
            </a:r>
            <a:r>
              <a:rPr lang="en-US" sz="2000" u="sng" dirty="0" smtClean="0">
                <a:latin typeface="Tahoma" panose="020B0604030504040204" pitchFamily="34" charset="0"/>
                <a:ea typeface="Tahoma" panose="020B0604030504040204" pitchFamily="34" charset="0"/>
                <a:cs typeface="Tahoma" panose="020B0604030504040204" pitchFamily="34" charset="0"/>
              </a:rPr>
              <a:t>well-connected.</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537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13</a:t>
            </a:fld>
            <a:endParaRPr lang="es-CL"/>
          </a:p>
        </p:txBody>
      </p:sp>
      <p:sp>
        <p:nvSpPr>
          <p:cNvPr id="5" name="TextBox 4"/>
          <p:cNvSpPr txBox="1"/>
          <p:nvPr/>
        </p:nvSpPr>
        <p:spPr>
          <a:xfrm>
            <a:off x="-47292" y="1143000"/>
            <a:ext cx="9191292" cy="3693319"/>
          </a:xfrm>
          <a:prstGeom prst="rect">
            <a:avLst/>
          </a:prstGeom>
          <a:noFill/>
        </p:spPr>
        <p:txBody>
          <a:bodyPr wrap="square" rtlCol="0">
            <a:spAutoFit/>
          </a:bodyPr>
          <a:lstStyle/>
          <a:p>
            <a:pPr algn="just"/>
            <a:r>
              <a:rPr lang="en-US" dirty="0"/>
              <a:t>The Government equipped with the information from the </a:t>
            </a:r>
            <a:r>
              <a:rPr lang="en-US" b="1" dirty="0"/>
              <a:t>predictive models of the </a:t>
            </a:r>
            <a:r>
              <a:rPr lang="en-US" b="1" dirty="0" err="1"/>
              <a:t>Caroní´s</a:t>
            </a:r>
            <a:r>
              <a:rPr lang="en-US" b="1" dirty="0"/>
              <a:t> </a:t>
            </a:r>
            <a:endParaRPr lang="en-US" b="1" dirty="0" smtClean="0"/>
          </a:p>
          <a:p>
            <a:pPr algn="just"/>
            <a:r>
              <a:rPr lang="en-US" b="1" dirty="0" smtClean="0"/>
              <a:t>River </a:t>
            </a:r>
            <a:r>
              <a:rPr lang="en-US" b="1" dirty="0"/>
              <a:t>Basin Hydrology</a:t>
            </a:r>
            <a:r>
              <a:rPr lang="en-US" dirty="0"/>
              <a:t>, knew the probability of the upcoming cyclic reduction in influx of water </a:t>
            </a:r>
            <a:endParaRPr lang="en-US" dirty="0" smtClean="0"/>
          </a:p>
          <a:p>
            <a:pPr algn="just"/>
            <a:r>
              <a:rPr lang="en-US" dirty="0" smtClean="0"/>
              <a:t>to </a:t>
            </a:r>
            <a:r>
              <a:rPr lang="en-US" dirty="0"/>
              <a:t>the </a:t>
            </a:r>
            <a:r>
              <a:rPr lang="en-US" dirty="0" err="1"/>
              <a:t>Guri</a:t>
            </a:r>
            <a:r>
              <a:rPr lang="en-US" dirty="0"/>
              <a:t> Dam, </a:t>
            </a:r>
            <a:r>
              <a:rPr lang="en-US" u="sng" dirty="0"/>
              <a:t>both in intensity and duration</a:t>
            </a:r>
            <a:r>
              <a:rPr lang="en-US" dirty="0"/>
              <a:t>. </a:t>
            </a:r>
            <a:endParaRPr lang="en-US" dirty="0" smtClean="0"/>
          </a:p>
          <a:p>
            <a:pPr algn="just"/>
            <a:endParaRPr lang="es-CL" dirty="0"/>
          </a:p>
          <a:p>
            <a:pPr algn="just"/>
            <a:r>
              <a:rPr lang="en-US" dirty="0"/>
              <a:t>To assure the </a:t>
            </a:r>
            <a:r>
              <a:rPr lang="en-US" b="1" dirty="0"/>
              <a:t>Electrical</a:t>
            </a:r>
            <a:r>
              <a:rPr lang="en-US" dirty="0"/>
              <a:t> </a:t>
            </a:r>
            <a:r>
              <a:rPr lang="en-US" b="1" dirty="0"/>
              <a:t>Crisis, </a:t>
            </a:r>
            <a:r>
              <a:rPr lang="en-US" dirty="0"/>
              <a:t>would be front and center the Government willfully over exploited </a:t>
            </a:r>
            <a:endParaRPr lang="en-US" dirty="0" smtClean="0"/>
          </a:p>
          <a:p>
            <a:pPr algn="just"/>
            <a:r>
              <a:rPr lang="en-US" dirty="0" smtClean="0"/>
              <a:t>the </a:t>
            </a:r>
            <a:r>
              <a:rPr lang="en-US" dirty="0" err="1"/>
              <a:t>Guri</a:t>
            </a:r>
            <a:r>
              <a:rPr lang="en-US" dirty="0"/>
              <a:t> Dam during 2009 and launched an unprecedented </a:t>
            </a:r>
            <a:r>
              <a:rPr lang="en-US" b="1" dirty="0"/>
              <a:t>Media Propaganda Blitz</a:t>
            </a:r>
            <a:r>
              <a:rPr lang="en-US" dirty="0"/>
              <a:t> to affect the </a:t>
            </a:r>
            <a:endParaRPr lang="en-US" dirty="0" smtClean="0"/>
          </a:p>
          <a:p>
            <a:pPr algn="just"/>
            <a:r>
              <a:rPr lang="en-US" dirty="0" smtClean="0"/>
              <a:t>psychic </a:t>
            </a:r>
            <a:r>
              <a:rPr lang="en-US" dirty="0"/>
              <a:t>of the Venezuelan people. The country would have been better served had those resources been put to use in the acquisition of spare parts and much needed maintenance of the thermal fleet</a:t>
            </a:r>
            <a:r>
              <a:rPr lang="en-US" dirty="0" smtClean="0"/>
              <a:t>.</a:t>
            </a:r>
          </a:p>
          <a:p>
            <a:pPr algn="just"/>
            <a:endParaRPr lang="es-CL" dirty="0"/>
          </a:p>
          <a:p>
            <a:pPr algn="just"/>
            <a:r>
              <a:rPr lang="en-US" dirty="0"/>
              <a:t>This </a:t>
            </a:r>
            <a:r>
              <a:rPr lang="en-US" b="1" dirty="0"/>
              <a:t>“Insider knowledge”</a:t>
            </a:r>
            <a:r>
              <a:rPr lang="en-US" dirty="0"/>
              <a:t> by the Government and their accomplices set out to defraud the Venezuelan People.</a:t>
            </a:r>
            <a:endParaRPr lang="es-CL" dirty="0"/>
          </a:p>
          <a:p>
            <a:pPr algn="just"/>
            <a:endParaRPr lang="en-US" dirty="0"/>
          </a:p>
        </p:txBody>
      </p:sp>
    </p:spTree>
    <p:extLst>
      <p:ext uri="{BB962C8B-B14F-4D97-AF65-F5344CB8AC3E}">
        <p14:creationId xmlns:p14="http://schemas.microsoft.com/office/powerpoint/2010/main" val="1720785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14</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4480527"/>
          </a:xfrm>
          <a:prstGeom prst="rect">
            <a:avLst/>
          </a:prstGeom>
        </p:spPr>
      </p:pic>
    </p:spTree>
    <p:extLst>
      <p:ext uri="{BB962C8B-B14F-4D97-AF65-F5344CB8AC3E}">
        <p14:creationId xmlns:p14="http://schemas.microsoft.com/office/powerpoint/2010/main" val="857076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15</a:t>
            </a:fld>
            <a:endParaRPr lang="es-CL"/>
          </a:p>
        </p:txBody>
      </p:sp>
      <p:sp>
        <p:nvSpPr>
          <p:cNvPr id="5" name="TextBox 4"/>
          <p:cNvSpPr txBox="1"/>
          <p:nvPr/>
        </p:nvSpPr>
        <p:spPr>
          <a:xfrm>
            <a:off x="0" y="386001"/>
            <a:ext cx="9144000" cy="5632311"/>
          </a:xfrm>
          <a:prstGeom prst="rect">
            <a:avLst/>
          </a:prstGeom>
          <a:noFill/>
        </p:spPr>
        <p:txBody>
          <a:bodyPr wrap="square" rtlCol="0">
            <a:spAutoFit/>
          </a:bodyPr>
          <a:lstStyle/>
          <a:p>
            <a:pPr algn="just"/>
            <a:r>
              <a:rPr lang="es-CL" sz="2400" b="1" baseline="30000" dirty="0">
                <a:solidFill>
                  <a:srgbClr val="C00000"/>
                </a:solidFill>
              </a:rPr>
              <a:t>2: </a:t>
            </a:r>
            <a:r>
              <a:rPr lang="es-CL" dirty="0"/>
              <a:t>Proyecto </a:t>
            </a:r>
            <a:r>
              <a:rPr lang="es-CL" dirty="0" err="1"/>
              <a:t>Derwick</a:t>
            </a:r>
            <a:r>
              <a:rPr lang="es-CL" dirty="0"/>
              <a:t> &amp; </a:t>
            </a:r>
            <a:r>
              <a:rPr lang="es-CL" dirty="0" err="1"/>
              <a:t>Associates</a:t>
            </a:r>
            <a:r>
              <a:rPr lang="es-CL" dirty="0"/>
              <a:t> fallido e innecesario que debió estar funcionando en agosto 2010, como parte de una planta de 880 MW. Ninguno ha funcionado a la fecha.  </a:t>
            </a:r>
            <a:endParaRPr lang="es-CL" dirty="0" smtClean="0"/>
          </a:p>
          <a:p>
            <a:pPr algn="just"/>
            <a:r>
              <a:rPr lang="es-CL" dirty="0" smtClean="0"/>
              <a:t>                                                                                                                                                                                                                                      </a:t>
            </a:r>
            <a:r>
              <a:rPr lang="es-CL" sz="2400" b="1" baseline="30000" dirty="0">
                <a:solidFill>
                  <a:srgbClr val="C00000"/>
                </a:solidFill>
              </a:rPr>
              <a:t>3: </a:t>
            </a:r>
            <a:r>
              <a:rPr lang="es-CL" dirty="0"/>
              <a:t>Proyecto asignado a Consorcio Internacional, que no ha podido ser completado, este proyecto tiene sobreprecios que exceden el estimado original y es la obra más costosa en 126 años de historia eléctrica de Venezuela y hasta la fecha no ha producido ni un vatio.  </a:t>
            </a:r>
            <a:endParaRPr lang="es-CL" dirty="0" smtClean="0"/>
          </a:p>
          <a:p>
            <a:pPr algn="just"/>
            <a:endParaRPr lang="es-CL" dirty="0"/>
          </a:p>
          <a:p>
            <a:pPr algn="just"/>
            <a:r>
              <a:rPr lang="es-CL" sz="2400" b="1" baseline="30000" dirty="0" smtClean="0">
                <a:solidFill>
                  <a:srgbClr val="C00000"/>
                </a:solidFill>
              </a:rPr>
              <a:t>4: </a:t>
            </a:r>
            <a:r>
              <a:rPr lang="es-CL" dirty="0"/>
              <a:t>Estos MW corresponden al segundo lote comprado por </a:t>
            </a:r>
            <a:r>
              <a:rPr lang="es-CL" dirty="0" err="1"/>
              <a:t>Derwick</a:t>
            </a:r>
            <a:r>
              <a:rPr lang="es-CL" dirty="0"/>
              <a:t> &amp; </a:t>
            </a:r>
            <a:r>
              <a:rPr lang="es-CL" dirty="0" err="1"/>
              <a:t>Associates</a:t>
            </a:r>
            <a:r>
              <a:rPr lang="es-CL" dirty="0"/>
              <a:t> y cancelado por </a:t>
            </a:r>
            <a:r>
              <a:rPr lang="es-CL" dirty="0" err="1"/>
              <a:t>Corpoelec</a:t>
            </a:r>
            <a:r>
              <a:rPr lang="es-CL" dirty="0"/>
              <a:t>, para ser enviados a los </a:t>
            </a:r>
            <a:r>
              <a:rPr lang="es-CL" dirty="0" err="1"/>
              <a:t>Edos</a:t>
            </a:r>
            <a:r>
              <a:rPr lang="es-CL" dirty="0"/>
              <a:t>. Sucre y Lara. Al momento ninguno operativo.  </a:t>
            </a:r>
            <a:endParaRPr lang="es-CL" dirty="0" smtClean="0"/>
          </a:p>
          <a:p>
            <a:pPr algn="just"/>
            <a:r>
              <a:rPr lang="es-CL" dirty="0" smtClean="0"/>
              <a:t>                                                                                                                                                                                                                                 </a:t>
            </a:r>
            <a:r>
              <a:rPr lang="es-CL" sz="2400" b="1" baseline="30000" dirty="0">
                <a:solidFill>
                  <a:srgbClr val="C00000"/>
                </a:solidFill>
              </a:rPr>
              <a:t>5: </a:t>
            </a:r>
            <a:r>
              <a:rPr lang="es-CL" dirty="0"/>
              <a:t>Proyecto asignado a IMPSA, que no ha podido ser completado, este proyecto tiene sobreprecios que exceden el estimado original. </a:t>
            </a:r>
            <a:endParaRPr lang="es-CL" dirty="0" smtClean="0"/>
          </a:p>
          <a:p>
            <a:pPr algn="just"/>
            <a:r>
              <a:rPr lang="es-CL" dirty="0" smtClean="0"/>
              <a:t>    </a:t>
            </a:r>
          </a:p>
          <a:p>
            <a:pPr algn="just"/>
            <a:r>
              <a:rPr lang="es-CL" sz="2400" b="1" baseline="30000" dirty="0" smtClean="0">
                <a:solidFill>
                  <a:srgbClr val="C00000"/>
                </a:solidFill>
              </a:rPr>
              <a:t>6: </a:t>
            </a:r>
            <a:r>
              <a:rPr lang="es-CL" dirty="0"/>
              <a:t>Proyecto significativamente retrasado, sólo se puede considerar un éxito las unidades de la CM II, las unidades de la CM I, han caído muy por debajo de las expectativas técnicas prometidas. </a:t>
            </a:r>
            <a:endParaRPr lang="es-CL" dirty="0" smtClean="0"/>
          </a:p>
          <a:p>
            <a:pPr algn="just"/>
            <a:r>
              <a:rPr lang="es-CL" dirty="0" smtClean="0"/>
              <a:t>                                                                                                                                                                                                               </a:t>
            </a:r>
            <a:r>
              <a:rPr lang="es-CL" sz="2400" b="1" baseline="30000" dirty="0">
                <a:solidFill>
                  <a:srgbClr val="C00000"/>
                </a:solidFill>
              </a:rPr>
              <a:t>7: </a:t>
            </a:r>
            <a:r>
              <a:rPr lang="es-CL" dirty="0"/>
              <a:t>Proyecto de grandes desafíos técnicos que también va retrasado.      </a:t>
            </a:r>
            <a:endParaRPr lang="es-CL" dirty="0" smtClean="0"/>
          </a:p>
          <a:p>
            <a:pPr algn="just"/>
            <a:r>
              <a:rPr lang="es-CL" dirty="0" smtClean="0"/>
              <a:t>                                                                                                                                                                             </a:t>
            </a:r>
            <a:r>
              <a:rPr lang="es-CL" sz="2400" b="1" baseline="30000" dirty="0">
                <a:solidFill>
                  <a:srgbClr val="C00000"/>
                </a:solidFill>
                <a:effectLst>
                  <a:outerShdw blurRad="38100" dist="38100" dir="2700000" algn="tl">
                    <a:srgbClr val="000000">
                      <a:alpha val="43137"/>
                    </a:srgbClr>
                  </a:outerShdw>
                </a:effectLst>
              </a:rPr>
              <a:t>8: </a:t>
            </a:r>
            <a:r>
              <a:rPr lang="es-CL" dirty="0"/>
              <a:t>Retroceso para la región de 31 años. </a:t>
            </a:r>
            <a:endParaRPr lang="en-US" dirty="0"/>
          </a:p>
        </p:txBody>
      </p:sp>
    </p:spTree>
    <p:extLst>
      <p:ext uri="{BB962C8B-B14F-4D97-AF65-F5344CB8AC3E}">
        <p14:creationId xmlns:p14="http://schemas.microsoft.com/office/powerpoint/2010/main" val="319694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16</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178"/>
            <a:ext cx="9144000" cy="5525644"/>
          </a:xfrm>
          <a:prstGeom prst="rect">
            <a:avLst/>
          </a:prstGeom>
          <a:ln>
            <a:solidFill>
              <a:schemeClr val="tx1"/>
            </a:solidFill>
          </a:ln>
        </p:spPr>
      </p:pic>
    </p:spTree>
    <p:extLst>
      <p:ext uri="{BB962C8B-B14F-4D97-AF65-F5344CB8AC3E}">
        <p14:creationId xmlns:p14="http://schemas.microsoft.com/office/powerpoint/2010/main" val="85707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17</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839209"/>
          </a:xfrm>
          <a:prstGeom prst="rect">
            <a:avLst/>
          </a:prstGeom>
        </p:spPr>
      </p:pic>
    </p:spTree>
    <p:extLst>
      <p:ext uri="{BB962C8B-B14F-4D97-AF65-F5344CB8AC3E}">
        <p14:creationId xmlns:p14="http://schemas.microsoft.com/office/powerpoint/2010/main" val="857076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18</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178"/>
            <a:ext cx="9144000" cy="5525644"/>
          </a:xfrm>
          <a:prstGeom prst="rect">
            <a:avLst/>
          </a:prstGeom>
          <a:ln>
            <a:solidFill>
              <a:schemeClr val="tx1"/>
            </a:solidFill>
          </a:ln>
        </p:spPr>
      </p:pic>
    </p:spTree>
    <p:extLst>
      <p:ext uri="{BB962C8B-B14F-4D97-AF65-F5344CB8AC3E}">
        <p14:creationId xmlns:p14="http://schemas.microsoft.com/office/powerpoint/2010/main" val="857076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19</a:t>
            </a:fld>
            <a:endParaRPr lang="es-CL"/>
          </a:p>
        </p:txBody>
      </p:sp>
      <p:sp>
        <p:nvSpPr>
          <p:cNvPr id="5" name="TextBox 4"/>
          <p:cNvSpPr txBox="1"/>
          <p:nvPr/>
        </p:nvSpPr>
        <p:spPr>
          <a:xfrm>
            <a:off x="0" y="2035277"/>
            <a:ext cx="9144001" cy="1384995"/>
          </a:xfrm>
          <a:prstGeom prst="rect">
            <a:avLst/>
          </a:prstGeom>
          <a:noFill/>
        </p:spPr>
        <p:txBody>
          <a:bodyPr wrap="square" rtlCol="0">
            <a:spAutoFit/>
          </a:bodyPr>
          <a:lstStyle/>
          <a:p>
            <a:pPr algn="just"/>
            <a:r>
              <a:rPr lang="en-US" sz="2800" dirty="0" smtClean="0">
                <a:latin typeface="Tahoma" panose="020B0604030504040204" pitchFamily="34" charset="0"/>
                <a:ea typeface="Tahoma" panose="020B0604030504040204" pitchFamily="34" charset="0"/>
                <a:cs typeface="Tahoma" panose="020B0604030504040204" pitchFamily="34" charset="0"/>
              </a:rPr>
              <a:t>But all of this drama and </a:t>
            </a: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waste </a:t>
            </a:r>
            <a:r>
              <a:rPr lang="en-US" sz="2800" dirty="0" smtClean="0">
                <a:latin typeface="Tahoma" panose="020B0604030504040204" pitchFamily="34" charset="0"/>
                <a:ea typeface="Tahoma" panose="020B0604030504040204" pitchFamily="34" charset="0"/>
                <a:cs typeface="Tahoma" panose="020B0604030504040204" pitchFamily="34" charset="0"/>
              </a:rPr>
              <a:t>for a 2% chance of reaching the critical water level at the </a:t>
            </a:r>
            <a:r>
              <a:rPr lang="en-US" sz="2800" dirty="0" err="1" smtClean="0">
                <a:latin typeface="Tahoma" panose="020B0604030504040204" pitchFamily="34" charset="0"/>
                <a:ea typeface="Tahoma" panose="020B0604030504040204" pitchFamily="34" charset="0"/>
                <a:cs typeface="Tahoma" panose="020B0604030504040204" pitchFamily="34" charset="0"/>
              </a:rPr>
              <a:t>Guri</a:t>
            </a:r>
            <a:r>
              <a:rPr lang="en-US" sz="2800" dirty="0" smtClean="0">
                <a:latin typeface="Tahoma" panose="020B0604030504040204" pitchFamily="34" charset="0"/>
                <a:ea typeface="Tahoma" panose="020B0604030504040204" pitchFamily="34" charset="0"/>
                <a:cs typeface="Tahoma" panose="020B0604030504040204" pitchFamily="34" charset="0"/>
              </a:rPr>
              <a:t> Dam of 240 </a:t>
            </a:r>
            <a:r>
              <a:rPr lang="en-US" sz="2800" dirty="0" err="1" smtClean="0">
                <a:latin typeface="Tahoma" panose="020B0604030504040204" pitchFamily="34" charset="0"/>
                <a:ea typeface="Tahoma" panose="020B0604030504040204" pitchFamily="34" charset="0"/>
                <a:cs typeface="Tahoma" panose="020B0604030504040204" pitchFamily="34" charset="0"/>
              </a:rPr>
              <a:t>masl</a:t>
            </a:r>
            <a:r>
              <a:rPr lang="en-US" sz="2800" dirty="0" smtClean="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213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a:t>
            </a:fld>
            <a:endParaRPr lang="es-CL"/>
          </a:p>
        </p:txBody>
      </p:sp>
      <p:sp>
        <p:nvSpPr>
          <p:cNvPr id="5" name="TextBox 4"/>
          <p:cNvSpPr txBox="1"/>
          <p:nvPr/>
        </p:nvSpPr>
        <p:spPr>
          <a:xfrm>
            <a:off x="0" y="609600"/>
            <a:ext cx="9144000" cy="6063198"/>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willfully induced crisis</a:t>
            </a: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This </a:t>
            </a:r>
            <a:r>
              <a:rPr lang="en-US" dirty="0">
                <a:latin typeface="Tahoma" panose="020B0604030504040204" pitchFamily="34" charset="0"/>
                <a:ea typeface="Tahoma" panose="020B0604030504040204" pitchFamily="34" charset="0"/>
                <a:cs typeface="Tahoma" panose="020B0604030504040204" pitchFamily="34" charset="0"/>
              </a:rPr>
              <a:t>summary presents a rendering of the Venezuelan Electrical Sector, covering events and </a:t>
            </a:r>
            <a:r>
              <a:rPr lang="en-US" dirty="0" smtClean="0">
                <a:latin typeface="Tahoma" panose="020B0604030504040204" pitchFamily="34" charset="0"/>
                <a:ea typeface="Tahoma" panose="020B0604030504040204" pitchFamily="34" charset="0"/>
                <a:cs typeface="Tahoma" panose="020B0604030504040204" pitchFamily="34" charset="0"/>
              </a:rPr>
              <a:t>data discoveries </a:t>
            </a:r>
            <a:r>
              <a:rPr lang="en-US" dirty="0">
                <a:latin typeface="Tahoma" panose="020B0604030504040204" pitchFamily="34" charset="0"/>
                <a:ea typeface="Tahoma" panose="020B0604030504040204" pitchFamily="34" charset="0"/>
                <a:cs typeface="Tahoma" panose="020B0604030504040204" pitchFamily="34" charset="0"/>
              </a:rPr>
              <a:t>about why Venezuela continues to labor through a continued </a:t>
            </a:r>
            <a:r>
              <a:rPr lang="en-US" b="1" dirty="0">
                <a:latin typeface="Tahoma" panose="020B0604030504040204" pitchFamily="34" charset="0"/>
                <a:ea typeface="Tahoma" panose="020B0604030504040204" pitchFamily="34" charset="0"/>
                <a:cs typeface="Tahoma" panose="020B0604030504040204" pitchFamily="34" charset="0"/>
              </a:rPr>
              <a:t>Electrical</a:t>
            </a:r>
            <a:r>
              <a:rPr lang="en-US" dirty="0">
                <a:latin typeface="Tahoma" panose="020B0604030504040204" pitchFamily="34" charset="0"/>
                <a:ea typeface="Tahoma" panose="020B0604030504040204" pitchFamily="34" charset="0"/>
                <a:cs typeface="Tahoma" panose="020B0604030504040204" pitchFamily="34" charset="0"/>
              </a:rPr>
              <a:t> </a:t>
            </a:r>
            <a:r>
              <a:rPr lang="en-US" b="1" dirty="0" smtClean="0">
                <a:latin typeface="Tahoma" panose="020B0604030504040204" pitchFamily="34" charset="0"/>
                <a:ea typeface="Tahoma" panose="020B0604030504040204" pitchFamily="34" charset="0"/>
                <a:cs typeface="Tahoma" panose="020B0604030504040204" pitchFamily="34" charset="0"/>
              </a:rPr>
              <a:t>Crisis.</a:t>
            </a:r>
          </a:p>
          <a:p>
            <a:pPr algn="just"/>
            <a:endParaRPr lang="en-US" b="1" dirty="0" smtClean="0">
              <a:latin typeface="Tahoma" panose="020B0604030504040204" pitchFamily="34" charset="0"/>
              <a:ea typeface="Tahoma" panose="020B0604030504040204" pitchFamily="34" charset="0"/>
              <a:cs typeface="Tahoma" panose="020B0604030504040204" pitchFamily="34" charset="0"/>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This is in </a:t>
            </a:r>
            <a:r>
              <a:rPr lang="en-US" dirty="0">
                <a:latin typeface="Tahoma" panose="020B0604030504040204" pitchFamily="34" charset="0"/>
                <a:ea typeface="Tahoma" panose="020B0604030504040204" pitchFamily="34" charset="0"/>
                <a:cs typeface="Tahoma" panose="020B0604030504040204" pitchFamily="34" charset="0"/>
              </a:rPr>
              <a:t>spite of having </a:t>
            </a:r>
            <a:r>
              <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“spent” enormous resources </a:t>
            </a:r>
            <a:r>
              <a:rPr lang="en-US" dirty="0">
                <a:latin typeface="Tahoma" panose="020B0604030504040204" pitchFamily="34" charset="0"/>
                <a:ea typeface="Tahoma" panose="020B0604030504040204" pitchFamily="34" charset="0"/>
                <a:cs typeface="Tahoma" panose="020B0604030504040204" pitchFamily="34" charset="0"/>
              </a:rPr>
              <a:t>and </a:t>
            </a:r>
            <a:r>
              <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unrecoverable time </a:t>
            </a:r>
            <a:r>
              <a:rPr lang="en-US" dirty="0">
                <a:latin typeface="Tahoma" panose="020B0604030504040204" pitchFamily="34" charset="0"/>
                <a:ea typeface="Tahoma" panose="020B0604030504040204" pitchFamily="34" charset="0"/>
                <a:cs typeface="Tahoma" panose="020B0604030504040204" pitchFamily="34" charset="0"/>
              </a:rPr>
              <a:t>that has left the country with unceasing damages approaching astronomical figures in terms of loss of quality of life to her society, energy not served and GDP contractions, widespread scarcity and rampant inflation</a:t>
            </a:r>
            <a:r>
              <a:rPr lang="en-US" dirty="0" smtClean="0">
                <a:latin typeface="Tahoma" panose="020B0604030504040204" pitchFamily="34" charset="0"/>
                <a:ea typeface="Tahoma" panose="020B0604030504040204" pitchFamily="34" charset="0"/>
                <a:cs typeface="Tahoma" panose="020B0604030504040204" pitchFamily="34" charset="0"/>
              </a:rPr>
              <a:t>.</a:t>
            </a: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en-US" dirty="0">
                <a:latin typeface="Tahoma" panose="020B0604030504040204" pitchFamily="34" charset="0"/>
                <a:ea typeface="Tahoma" panose="020B0604030504040204" pitchFamily="34" charset="0"/>
                <a:cs typeface="Tahoma" panose="020B0604030504040204" pitchFamily="34" charset="0"/>
              </a:rPr>
              <a:t>One other thing Venezuela did get </a:t>
            </a:r>
            <a:r>
              <a:rPr lang="en-US" dirty="0" smtClean="0">
                <a:latin typeface="Tahoma" panose="020B0604030504040204" pitchFamily="34" charset="0"/>
                <a:ea typeface="Tahoma" panose="020B0604030504040204" pitchFamily="34" charset="0"/>
                <a:cs typeface="Tahoma" panose="020B0604030504040204" pitchFamily="34" charset="0"/>
              </a:rPr>
              <a:t>is: </a:t>
            </a:r>
            <a:r>
              <a:rPr lang="en-US" dirty="0">
                <a:latin typeface="Tahoma" panose="020B0604030504040204" pitchFamily="34" charset="0"/>
                <a:ea typeface="Tahoma" panose="020B0604030504040204" pitchFamily="34" charset="0"/>
                <a:cs typeface="Tahoma" panose="020B0604030504040204" pitchFamily="34" charset="0"/>
              </a:rPr>
              <a:t>the most expensive and most substandard performing Thermal Power Generation Fleet in the world, by any International Industry Standards imaginable</a:t>
            </a:r>
            <a:r>
              <a:rPr lang="en-US" dirty="0" smtClean="0">
                <a:latin typeface="Tahoma" panose="020B0604030504040204" pitchFamily="34" charset="0"/>
                <a:ea typeface="Tahoma" panose="020B0604030504040204" pitchFamily="34" charset="0"/>
                <a:cs typeface="Tahoma" panose="020B0604030504040204" pitchFamily="34" charset="0"/>
              </a:rPr>
              <a:t>.</a:t>
            </a: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This need not happen… Let us see the monetary side fueled by corruption, greed and lack of adequate basic controls… Through 46 power generation projects…</a:t>
            </a:r>
          </a:p>
          <a:p>
            <a:pPr algn="just"/>
            <a:endParaRPr lang="es-CL" dirty="0">
              <a:latin typeface="Tahoma" panose="020B0604030504040204" pitchFamily="34" charset="0"/>
              <a:ea typeface="Tahoma" panose="020B0604030504040204" pitchFamily="34" charset="0"/>
              <a:cs typeface="Tahoma" panose="020B0604030504040204" pitchFamily="34" charset="0"/>
            </a:endParaRPr>
          </a:p>
          <a:p>
            <a:pPr algn="just"/>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endParaRPr lang="es-C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6505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20</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4" y="245967"/>
            <a:ext cx="9166123" cy="6154833"/>
          </a:xfrm>
          <a:prstGeom prst="rect">
            <a:avLst/>
          </a:prstGeom>
        </p:spPr>
      </p:pic>
    </p:spTree>
    <p:extLst>
      <p:ext uri="{BB962C8B-B14F-4D97-AF65-F5344CB8AC3E}">
        <p14:creationId xmlns:p14="http://schemas.microsoft.com/office/powerpoint/2010/main" val="2446505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21</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28255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22</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28255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23</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28255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24</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05110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25</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05110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26</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252130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27</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05110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28</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28255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29</a:t>
            </a:fld>
            <a:endParaRPr lang="es-CL"/>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52796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282" y="0"/>
            <a:ext cx="7683436" cy="6858000"/>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3</a:t>
            </a:fld>
            <a:endParaRPr lang="es-CL"/>
          </a:p>
        </p:txBody>
      </p:sp>
    </p:spTree>
    <p:extLst>
      <p:ext uri="{BB962C8B-B14F-4D97-AF65-F5344CB8AC3E}">
        <p14:creationId xmlns:p14="http://schemas.microsoft.com/office/powerpoint/2010/main" val="2485478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30</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340974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4</a:t>
            </a:fld>
            <a:endParaRPr lang="es-CL"/>
          </a:p>
        </p:txBody>
      </p:sp>
      <p:sp>
        <p:nvSpPr>
          <p:cNvPr id="5" name="TextBox 4"/>
          <p:cNvSpPr txBox="1"/>
          <p:nvPr/>
        </p:nvSpPr>
        <p:spPr>
          <a:xfrm>
            <a:off x="1752600" y="2133600"/>
            <a:ext cx="5817106" cy="1200329"/>
          </a:xfrm>
          <a:prstGeom prst="rect">
            <a:avLst/>
          </a:prstGeom>
          <a:noFill/>
        </p:spPr>
        <p:txBody>
          <a:bodyPr wrap="none" rtlCol="0">
            <a:spAutoFit/>
          </a:bodyPr>
          <a:lstStyle/>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us look at the </a:t>
            </a: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thermal generation projects</a:t>
            </a: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6505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5" y="0"/>
            <a:ext cx="9126950" cy="6858000"/>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5</a:t>
            </a:fld>
            <a:endParaRPr lang="es-CL"/>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6</a:t>
            </a:fld>
            <a:endParaRPr lang="es-CL"/>
          </a:p>
        </p:txBody>
      </p:sp>
      <p:sp>
        <p:nvSpPr>
          <p:cNvPr id="5" name="TextBox 4"/>
          <p:cNvSpPr txBox="1"/>
          <p:nvPr/>
        </p:nvSpPr>
        <p:spPr>
          <a:xfrm>
            <a:off x="1233487" y="2133600"/>
            <a:ext cx="6855338" cy="1200329"/>
          </a:xfrm>
          <a:prstGeom prst="rect">
            <a:avLst/>
          </a:prstGeom>
          <a:noFill/>
        </p:spPr>
        <p:txBody>
          <a:bodyPr wrap="none" rtlCol="0">
            <a:spAutoFit/>
          </a:bodyPr>
          <a:lstStyle/>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us look at the </a:t>
            </a: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hydroelectric generation projects</a:t>
            </a: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5371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9987"/>
            <a:ext cx="9144000" cy="4338025"/>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7</a:t>
            </a:fld>
            <a:endParaRPr lang="es-CL"/>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8</a:t>
            </a:fld>
            <a:endParaRPr lang="es-CL"/>
          </a:p>
        </p:txBody>
      </p:sp>
      <p:sp>
        <p:nvSpPr>
          <p:cNvPr id="5" name="TextBox 4"/>
          <p:cNvSpPr txBox="1"/>
          <p:nvPr/>
        </p:nvSpPr>
        <p:spPr>
          <a:xfrm>
            <a:off x="1356018" y="2133600"/>
            <a:ext cx="6610271" cy="2308324"/>
          </a:xfrm>
          <a:prstGeom prst="rect">
            <a:avLst/>
          </a:prstGeom>
          <a:noFill/>
        </p:spPr>
        <p:txBody>
          <a:bodyPr wrap="none" rtlCol="0">
            <a:spAutoFit/>
          </a:bodyPr>
          <a:lstStyle/>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us take a closer look at the </a:t>
            </a: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thermal generation projects</a:t>
            </a:r>
          </a:p>
          <a:p>
            <a:pPr algn="ct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First… Simple Cycle Plants</a:t>
            </a: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443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4370"/>
            <a:ext cx="9144000" cy="5929259"/>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9</a:t>
            </a:fld>
            <a:endParaRPr lang="es-CL"/>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1054</Words>
  <Application>Microsoft Office PowerPoint</Application>
  <PresentationFormat>On-screen Show (4:3)</PresentationFormat>
  <Paragraphs>135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Gloria Bohrt</dc:creator>
  <cp:lastModifiedBy>Gloria Bohrt</cp:lastModifiedBy>
  <cp:revision>14</cp:revision>
  <dcterms:created xsi:type="dcterms:W3CDTF">2014-08-17T10:12:31Z</dcterms:created>
  <dcterms:modified xsi:type="dcterms:W3CDTF">2014-11-21T23:41:51Z</dcterms:modified>
</cp:coreProperties>
</file>